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898" autoAdjust="0"/>
    <p:restoredTop sz="96829" autoAdjust="0"/>
  </p:normalViewPr>
  <p:slideViewPr>
    <p:cSldViewPr snapToGrid="0" snapToObjects="1">
      <p:cViewPr varScale="1">
        <p:scale>
          <a:sx n="60" d="100"/>
          <a:sy n="60" d="100"/>
        </p:scale>
        <p:origin x="2631" y="66"/>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2024/7/17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7380753"/>
            <a:ext cx="6858000" cy="17869"/>
          </a:xfrm>
          <a:prstGeom prst="line">
            <a:avLst/>
          </a:prstGeom>
          <a:ln>
            <a:solidFill>
              <a:srgbClr val="000000"/>
            </a:solidFill>
            <a:prstDash val="sysDash"/>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2358" y="9532710"/>
            <a:ext cx="1463372"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lang="en-US" altLang="ja-JP" sz="1000" dirty="0"/>
              <a:t>7</a:t>
            </a:r>
            <a:r>
              <a:rPr kumimoji="1" lang="ja-JP" altLang="en-US" sz="1000" dirty="0"/>
              <a:t>月</a:t>
            </a:r>
            <a:r>
              <a:rPr lang="en-US" altLang="ja-JP" sz="1000" dirty="0"/>
              <a:t>16</a:t>
            </a:r>
            <a:r>
              <a:rPr kumimoji="1" lang="ja-JP" altLang="en-US" sz="1000" dirty="0"/>
              <a:t>日</a:t>
            </a:r>
          </a:p>
        </p:txBody>
      </p:sp>
      <p:sp>
        <p:nvSpPr>
          <p:cNvPr id="19" name="テキスト ボックス 18"/>
          <p:cNvSpPr txBox="1"/>
          <p:nvPr/>
        </p:nvSpPr>
        <p:spPr>
          <a:xfrm>
            <a:off x="282332" y="6674113"/>
            <a:ext cx="6555589" cy="676917"/>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mn-ea"/>
                <a:cs typeface="ヒラギノ角ゴ Std W8"/>
              </a:rPr>
              <a:t>組合員価格は生協店舗にお尋ねください</a:t>
            </a:r>
            <a:endParaRPr lang="en-US" altLang="ja-JP" sz="2400" dirty="0">
              <a:solidFill>
                <a:srgbClr val="FF0000"/>
              </a:solidFill>
              <a:latin typeface="+mn-ea"/>
              <a:cs typeface="ヒラギノ角ゴ Std W8"/>
            </a:endParaRPr>
          </a:p>
          <a:p>
            <a:pPr algn="ctr">
              <a:lnSpc>
                <a:spcPct val="110000"/>
              </a:lnSpc>
            </a:pPr>
            <a:r>
              <a:rPr lang="ja-JP" altLang="en-US" sz="1200" dirty="0">
                <a:latin typeface="+mn-ea"/>
                <a:cs typeface="ヒラギノ角ゴ Std W8"/>
              </a:rPr>
              <a:t>＊海外からの仕入れのため為替レートの変動により価格は変動します。ご容赦ください。</a:t>
            </a:r>
            <a:endParaRPr lang="en-US" altLang="ja-JP" sz="1200" dirty="0">
              <a:latin typeface="+mn-ea"/>
              <a:cs typeface="ヒラギノ角ゴ Std W8"/>
            </a:endParaRPr>
          </a:p>
        </p:txBody>
      </p:sp>
      <p:sp>
        <p:nvSpPr>
          <p:cNvPr id="20" name="テキスト ボックス 2"/>
          <p:cNvSpPr txBox="1">
            <a:spLocks noChangeArrowheads="1"/>
          </p:cNvSpPr>
          <p:nvPr/>
        </p:nvSpPr>
        <p:spPr bwMode="auto">
          <a:xfrm>
            <a:off x="149040" y="123602"/>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dirty="0">
                <a:solidFill>
                  <a:srgbClr val="FFFFFF"/>
                </a:solidFill>
                <a:latin typeface="ヒラギノ角ゴ Pro W6" charset="0"/>
                <a:ea typeface="ヒラギノ角ゴ Pro W6" charset="0"/>
              </a:rPr>
              <a:t>New Science </a:t>
            </a:r>
            <a:r>
              <a:rPr kumimoji="1" lang="en-US" altLang="ja-JP" sz="1800" b="0"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168747" y="5511939"/>
            <a:ext cx="2360037" cy="120032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200" dirty="0">
                <a:latin typeface="ＭＳ Ｐ明朝" panose="02020600040205080304" pitchFamily="18" charset="-128"/>
                <a:ea typeface="ＭＳ Ｐ明朝" panose="02020600040205080304" pitchFamily="18" charset="-128"/>
                <a:cs typeface="ヒラギノ角ゴ Pro W6"/>
              </a:rPr>
              <a:t>●著者</a:t>
            </a:r>
            <a:r>
              <a:rPr lang="en-US" altLang="ja-JP" sz="1200" dirty="0">
                <a:latin typeface="ＭＳ Ｐ明朝" panose="02020600040205080304" pitchFamily="18" charset="-128"/>
                <a:ea typeface="ＭＳ Ｐ明朝" panose="02020600040205080304" pitchFamily="18" charset="-128"/>
                <a:cs typeface="ヒラギノ角ゴ Pro W6"/>
              </a:rPr>
              <a:t>Julian </a:t>
            </a:r>
            <a:r>
              <a:rPr lang="en-US" altLang="ja-JP" sz="1200" dirty="0" err="1">
                <a:latin typeface="ＭＳ Ｐ明朝" panose="02020600040205080304" pitchFamily="18" charset="-128"/>
                <a:ea typeface="ＭＳ Ｐ明朝" panose="02020600040205080304" pitchFamily="18" charset="-128"/>
                <a:cs typeface="ヒラギノ角ゴ Pro W6"/>
              </a:rPr>
              <a:t>Togelius</a:t>
            </a:r>
            <a:endParaRPr lang="en-US" altLang="ja-JP" sz="1200" dirty="0">
              <a:latin typeface="ＭＳ Ｐ明朝" panose="02020600040205080304" pitchFamily="18" charset="-128"/>
              <a:ea typeface="ＭＳ Ｐ明朝" panose="02020600040205080304" pitchFamily="18" charset="-128"/>
              <a:cs typeface="ヒラギノ角ゴ Pro W6"/>
            </a:endParaRPr>
          </a:p>
          <a:p>
            <a:r>
              <a:rPr lang="ja-JP" altLang="en-US" sz="1200" dirty="0">
                <a:latin typeface="ＭＳ Ｐ明朝" panose="02020600040205080304" pitchFamily="18" charset="-128"/>
                <a:ea typeface="ＭＳ Ｐ明朝" panose="02020600040205080304" pitchFamily="18" charset="-128"/>
                <a:cs typeface="ヒラギノ角ゴ Pro W6"/>
              </a:rPr>
              <a:t>●出版社</a:t>
            </a:r>
            <a:r>
              <a:rPr lang="en-US" altLang="ja-JP" sz="1200" dirty="0">
                <a:latin typeface="ＭＳ Ｐ明朝" panose="02020600040205080304" pitchFamily="18" charset="-128"/>
                <a:ea typeface="ＭＳ Ｐ明朝" panose="02020600040205080304" pitchFamily="18" charset="-128"/>
                <a:cs typeface="ヒラギノ角ゴ Pro W6"/>
              </a:rPr>
              <a:t>The MIT Press</a:t>
            </a:r>
          </a:p>
          <a:p>
            <a:r>
              <a:rPr lang="ja-JP" altLang="en-US" sz="1200" dirty="0">
                <a:latin typeface="ＭＳ Ｐ明朝" panose="02020600040205080304" pitchFamily="18" charset="-128"/>
                <a:ea typeface="ＭＳ Ｐ明朝" panose="02020600040205080304" pitchFamily="18" charset="-128"/>
                <a:cs typeface="ヒラギノ角ゴ Pro W6"/>
              </a:rPr>
              <a:t>●</a:t>
            </a:r>
            <a:r>
              <a:rPr lang="en-US" altLang="ja-JP" sz="1200" dirty="0">
                <a:latin typeface="ＭＳ Ｐ明朝" panose="02020600040205080304" pitchFamily="18" charset="-128"/>
                <a:ea typeface="ＭＳ Ｐ明朝" panose="02020600040205080304" pitchFamily="18" charset="-128"/>
                <a:cs typeface="ヒラギノ角ゴ Pro W6"/>
              </a:rPr>
              <a:t>ISBN 978-0-262-54934-9</a:t>
            </a:r>
          </a:p>
          <a:p>
            <a:r>
              <a:rPr lang="ja-JP" altLang="en-US" sz="1200" dirty="0">
                <a:latin typeface="ＭＳ Ｐ明朝" panose="02020600040205080304" pitchFamily="18" charset="-128"/>
                <a:ea typeface="ＭＳ Ｐ明朝" panose="02020600040205080304" pitchFamily="18" charset="-128"/>
                <a:cs typeface="ヒラギノ角ゴ Pro W6"/>
              </a:rPr>
              <a:t>●刊行</a:t>
            </a:r>
            <a:r>
              <a:rPr lang="en-US" altLang="ja-JP" sz="1200" dirty="0">
                <a:latin typeface="ＭＳ Ｐ明朝" panose="02020600040205080304" pitchFamily="18" charset="-128"/>
                <a:ea typeface="ＭＳ Ｐ明朝" panose="02020600040205080304" pitchFamily="18" charset="-128"/>
                <a:cs typeface="ヒラギノ角ゴ Pro W6"/>
              </a:rPr>
              <a:t>2024/08</a:t>
            </a:r>
          </a:p>
          <a:p>
            <a:r>
              <a:rPr lang="ja-JP" altLang="en-US" sz="1200" dirty="0">
                <a:latin typeface="ＭＳ Ｐ明朝" panose="02020600040205080304" pitchFamily="18" charset="-128"/>
                <a:ea typeface="ＭＳ Ｐ明朝" panose="02020600040205080304" pitchFamily="18" charset="-128"/>
                <a:cs typeface="ヒラギノ角ゴ Pro W6"/>
              </a:rPr>
              <a:t>●</a:t>
            </a:r>
            <a:r>
              <a:rPr lang="en-US" altLang="ja-JP" sz="1200" dirty="0">
                <a:latin typeface="ＭＳ Ｐ明朝" panose="02020600040205080304" pitchFamily="18" charset="-128"/>
                <a:ea typeface="ＭＳ Ｐ明朝" panose="02020600040205080304" pitchFamily="18" charset="-128"/>
                <a:cs typeface="ヒラギノ角ゴ Pro W6"/>
              </a:rPr>
              <a:t> Paper/240p</a:t>
            </a:r>
            <a:r>
              <a:rPr lang="ja-JP" altLang="en-US" sz="1200" dirty="0">
                <a:latin typeface="ＭＳ Ｐ明朝" panose="02020600040205080304" pitchFamily="18" charset="-128"/>
                <a:ea typeface="ＭＳ Ｐ明朝" panose="02020600040205080304" pitchFamily="18" charset="-128"/>
                <a:cs typeface="ヒラギノ角ゴ Pro W6"/>
              </a:rPr>
              <a:t>　</a:t>
            </a:r>
            <a:endParaRPr lang="en-US" altLang="ja-JP" sz="1200" dirty="0">
              <a:latin typeface="ＭＳ Ｐ明朝" panose="02020600040205080304" pitchFamily="18" charset="-128"/>
              <a:ea typeface="ＭＳ Ｐ明朝" panose="02020600040205080304" pitchFamily="18" charset="-128"/>
              <a:cs typeface="ヒラギノ角ゴ Pro W6"/>
            </a:endParaRPr>
          </a:p>
          <a:p>
            <a:r>
              <a:rPr lang="ja-JP" altLang="en-US" sz="1200" dirty="0">
                <a:latin typeface="ＭＳ Ｐ明朝" panose="02020600040205080304" pitchFamily="18" charset="-128"/>
                <a:ea typeface="ＭＳ Ｐ明朝" panose="02020600040205080304" pitchFamily="18" charset="-128"/>
                <a:cs typeface="ヒラギノ角ゴ Pro W6"/>
              </a:rPr>
              <a:t>●人工知能</a:t>
            </a:r>
            <a:endParaRPr lang="en-US" altLang="ja-JP" sz="1200"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テキスト ボックス 15">
            <a:extLst>
              <a:ext uri="{FF2B5EF4-FFF2-40B4-BE49-F238E27FC236}">
                <a16:creationId xmlns:a16="http://schemas.microsoft.com/office/drawing/2014/main" id="{B6BCC696-31D6-56F0-9B73-F4EBFCD4DF7A}"/>
              </a:ext>
            </a:extLst>
          </p:cNvPr>
          <p:cNvSpPr txBox="1"/>
          <p:nvPr/>
        </p:nvSpPr>
        <p:spPr>
          <a:xfrm>
            <a:off x="477344" y="1851207"/>
            <a:ext cx="1399742" cy="707886"/>
          </a:xfrm>
          <a:prstGeom prst="rect">
            <a:avLst/>
          </a:prstGeom>
          <a:noFill/>
        </p:spPr>
        <p:txBody>
          <a:bodyPr wrap="none" lIns="91440" tIns="45720" rIns="91440" bIns="45720" rtlCol="0" anchor="t">
            <a:spAutoFit/>
          </a:bodyPr>
          <a:lstStyle/>
          <a:p>
            <a:pPr algn="ctr"/>
            <a:r>
              <a:rPr kumimoji="1" lang="en-US" altLang="ja-JP" sz="2000" b="1" dirty="0">
                <a:solidFill>
                  <a:srgbClr val="FF0000"/>
                </a:solidFill>
                <a:latin typeface="ＭＳ Ｐゴシック"/>
                <a:ea typeface="ＭＳ Ｐゴシック"/>
              </a:rPr>
              <a:t>2024</a:t>
            </a:r>
            <a:r>
              <a:rPr kumimoji="1" lang="ja-JP" altLang="en-US" sz="2000" b="1" dirty="0">
                <a:solidFill>
                  <a:srgbClr val="FF0000"/>
                </a:solidFill>
                <a:latin typeface="ＭＳ Ｐゴシック"/>
                <a:ea typeface="ＭＳ Ｐゴシック"/>
              </a:rPr>
              <a:t>年</a:t>
            </a:r>
            <a:r>
              <a:rPr kumimoji="1" lang="en-US" altLang="ja-JP" sz="2000" b="1" dirty="0">
                <a:solidFill>
                  <a:srgbClr val="FF0000"/>
                </a:solidFill>
                <a:latin typeface="ＭＳ Ｐゴシック"/>
                <a:ea typeface="ＭＳ Ｐゴシック"/>
              </a:rPr>
              <a:t>8</a:t>
            </a:r>
            <a:r>
              <a:rPr kumimoji="1" lang="ja-JP" altLang="en-US" sz="2000" b="1" dirty="0">
                <a:solidFill>
                  <a:srgbClr val="FF0000"/>
                </a:solidFill>
                <a:latin typeface="ＭＳ Ｐゴシック"/>
                <a:ea typeface="ＭＳ Ｐゴシック"/>
              </a:rPr>
              <a:t>月</a:t>
            </a:r>
            <a:endParaRPr kumimoji="1" lang="en-US" altLang="ja-JP" sz="2000" b="1" dirty="0">
              <a:solidFill>
                <a:srgbClr val="FF0000"/>
              </a:solidFill>
              <a:latin typeface="ＭＳ Ｐゴシック"/>
              <a:ea typeface="ＭＳ Ｐゴシック"/>
            </a:endParaRPr>
          </a:p>
          <a:p>
            <a:pPr algn="ctr"/>
            <a:r>
              <a:rPr lang="ja-JP" altLang="en-US" sz="2000" b="1" dirty="0">
                <a:solidFill>
                  <a:srgbClr val="FF0000"/>
                </a:solidFill>
                <a:latin typeface="ＭＳ Ｐゴシック"/>
                <a:ea typeface="ＭＳ Ｐゴシック"/>
              </a:rPr>
              <a:t>刊行予定</a:t>
            </a:r>
            <a:endParaRPr kumimoji="1" lang="ja-JP" altLang="en-US" sz="2000" b="1" dirty="0">
              <a:solidFill>
                <a:srgbClr val="FF0000"/>
              </a:solidFill>
              <a:latin typeface="ＭＳ Ｐゴシック"/>
              <a:ea typeface="ＭＳ Ｐゴシック"/>
            </a:endParaRPr>
          </a:p>
        </p:txBody>
      </p:sp>
      <p:sp>
        <p:nvSpPr>
          <p:cNvPr id="18" name="テキスト ボックス 17">
            <a:extLst>
              <a:ext uri="{FF2B5EF4-FFF2-40B4-BE49-F238E27FC236}">
                <a16:creationId xmlns:a16="http://schemas.microsoft.com/office/drawing/2014/main" id="{6C8BAE74-419E-BF32-1CCF-DA31CE417FFD}"/>
              </a:ext>
            </a:extLst>
          </p:cNvPr>
          <p:cNvSpPr txBox="1"/>
          <p:nvPr/>
        </p:nvSpPr>
        <p:spPr>
          <a:xfrm>
            <a:off x="2712324" y="7477674"/>
            <a:ext cx="1360208" cy="338554"/>
          </a:xfrm>
          <a:prstGeom prst="rect">
            <a:avLst/>
          </a:prstGeom>
          <a:noFill/>
          <a:ln w="19050" cmpd="sng">
            <a:solidFill>
              <a:schemeClr val="tx1"/>
            </a:solidFill>
          </a:ln>
        </p:spPr>
        <p:txBody>
          <a:bodyPr wrap="square" rtlCol="0">
            <a:spAutoFit/>
          </a:bodyPr>
          <a:lstStyle/>
          <a:p>
            <a:pPr algn="ctr"/>
            <a:r>
              <a:rPr lang="en-US" altLang="en-US" sz="1600" dirty="0"/>
              <a:t>注文書</a:t>
            </a:r>
            <a:endParaRPr kumimoji="1" lang="ja-JP" altLang="en-US" sz="1600" dirty="0"/>
          </a:p>
        </p:txBody>
      </p:sp>
      <p:sp>
        <p:nvSpPr>
          <p:cNvPr id="22" name="テキスト ボックス 21">
            <a:extLst>
              <a:ext uri="{FF2B5EF4-FFF2-40B4-BE49-F238E27FC236}">
                <a16:creationId xmlns:a16="http://schemas.microsoft.com/office/drawing/2014/main" id="{CAB8D8F7-0C00-4F0F-ED69-7F661702C4EB}"/>
              </a:ext>
            </a:extLst>
          </p:cNvPr>
          <p:cNvSpPr txBox="1"/>
          <p:nvPr/>
        </p:nvSpPr>
        <p:spPr>
          <a:xfrm>
            <a:off x="-1" y="7866175"/>
            <a:ext cx="6858000" cy="276999"/>
          </a:xfrm>
          <a:prstGeom prst="rect">
            <a:avLst/>
          </a:prstGeom>
          <a:noFill/>
        </p:spPr>
        <p:txBody>
          <a:bodyPr wrap="square" rtlCol="0">
            <a:spAutoFit/>
          </a:bodyPr>
          <a:lstStyle/>
          <a:p>
            <a:pPr algn="ctr"/>
            <a:r>
              <a:rPr lang="en-US" altLang="ja-JP" sz="1200" b="1" dirty="0">
                <a:latin typeface="+mn-ea"/>
                <a:cs typeface="ヒラギノ角ゴ Pro W6"/>
              </a:rPr>
              <a:t>Artificial General Intelligence</a:t>
            </a:r>
            <a:r>
              <a:rPr lang="ja-JP" altLang="en-US" sz="1200" b="1" dirty="0">
                <a:latin typeface="+mn-ea"/>
                <a:cs typeface="ヒラギノ角ゴ Pro W6"/>
              </a:rPr>
              <a:t>　　　　　　　　　　ご注文  </a:t>
            </a:r>
            <a:r>
              <a:rPr lang="ja-JP" altLang="en-US" sz="1200" b="1" u="sng" dirty="0">
                <a:latin typeface="+mn-ea"/>
                <a:cs typeface="ヒラギノ角ゴ Pro W6"/>
              </a:rPr>
              <a:t>　　 </a:t>
            </a:r>
            <a:r>
              <a:rPr lang="ja-JP" altLang="en-US" sz="1200" b="1" dirty="0">
                <a:latin typeface="+mn-ea"/>
                <a:cs typeface="ヒラギノ角ゴ Pro W6"/>
              </a:rPr>
              <a:t>冊</a:t>
            </a:r>
            <a:endParaRPr lang="en-US" altLang="ja-JP" sz="1200" b="1" dirty="0">
              <a:latin typeface="+mn-ea"/>
              <a:cs typeface="ヒラギノ角ゴ Pro W6"/>
            </a:endParaRPr>
          </a:p>
        </p:txBody>
      </p:sp>
      <p:sp>
        <p:nvSpPr>
          <p:cNvPr id="23" name="テキスト ボックス 22">
            <a:extLst>
              <a:ext uri="{FF2B5EF4-FFF2-40B4-BE49-F238E27FC236}">
                <a16:creationId xmlns:a16="http://schemas.microsoft.com/office/drawing/2014/main" id="{83E4F262-2EEF-0B72-0ACC-5350FF5E5185}"/>
              </a:ext>
            </a:extLst>
          </p:cNvPr>
          <p:cNvSpPr txBox="1"/>
          <p:nvPr/>
        </p:nvSpPr>
        <p:spPr>
          <a:xfrm>
            <a:off x="257339" y="8308551"/>
            <a:ext cx="6301422" cy="276999"/>
          </a:xfrm>
          <a:prstGeom prst="rect">
            <a:avLst/>
          </a:prstGeom>
          <a:noFill/>
        </p:spPr>
        <p:txBody>
          <a:bodyPr wrap="square" rtlCol="0">
            <a:spAutoFit/>
          </a:bodyPr>
          <a:lstStyle/>
          <a:p>
            <a:r>
              <a:rPr kumimoji="1" lang="ja-JP" altLang="en-US" sz="1200" dirty="0"/>
              <a:t>氏名</a:t>
            </a:r>
            <a:r>
              <a:rPr kumimoji="1" lang="en-US" altLang="ja-JP" sz="1200" dirty="0"/>
              <a:t>:</a:t>
            </a:r>
            <a:r>
              <a:rPr kumimoji="1" lang="ja-JP" altLang="en-US" sz="1200" dirty="0"/>
              <a:t>　　　　　　　　　　　　　　</a:t>
            </a:r>
            <a:r>
              <a:rPr kumimoji="1" lang="en-US" altLang="ja-JP" sz="1200" dirty="0"/>
              <a:t>TEL:</a:t>
            </a:r>
            <a:r>
              <a:rPr kumimoji="1" lang="ja-JP" altLang="en-US" sz="1200" dirty="0"/>
              <a:t>　　　　　　　　　　　　　　お支払方法</a:t>
            </a:r>
            <a:r>
              <a:rPr lang="ja-JP" altLang="en-US" sz="1200" dirty="0"/>
              <a:t>（</a:t>
            </a:r>
            <a:r>
              <a:rPr lang="en-US" altLang="ja-JP" sz="1200" dirty="0"/>
              <a:t>○</a:t>
            </a:r>
            <a:r>
              <a:rPr lang="ja-JP" altLang="en-US" sz="1200" dirty="0"/>
              <a:t>で囲む）　</a:t>
            </a:r>
            <a:r>
              <a:rPr lang="en-US" altLang="ja-JP" sz="1200" dirty="0"/>
              <a:t> </a:t>
            </a:r>
            <a:r>
              <a:rPr lang="ja-JP" altLang="en-US" sz="1200" dirty="0"/>
              <a:t>校費・私費</a:t>
            </a:r>
            <a:r>
              <a:rPr kumimoji="1" lang="en-US" altLang="ja-JP" sz="1200" dirty="0"/>
              <a:t> </a:t>
            </a:r>
            <a:r>
              <a:rPr kumimoji="1" lang="ja-JP" altLang="en-US" sz="1200" dirty="0"/>
              <a:t>　　　　</a:t>
            </a:r>
          </a:p>
        </p:txBody>
      </p:sp>
      <p:sp>
        <p:nvSpPr>
          <p:cNvPr id="24" name="テキスト ボックス 23">
            <a:extLst>
              <a:ext uri="{FF2B5EF4-FFF2-40B4-BE49-F238E27FC236}">
                <a16:creationId xmlns:a16="http://schemas.microsoft.com/office/drawing/2014/main" id="{6EFC5854-F124-B839-401C-FDECA00B8FDA}"/>
              </a:ext>
            </a:extLst>
          </p:cNvPr>
          <p:cNvSpPr txBox="1"/>
          <p:nvPr/>
        </p:nvSpPr>
        <p:spPr>
          <a:xfrm>
            <a:off x="240232" y="8761867"/>
            <a:ext cx="6292375" cy="276999"/>
          </a:xfrm>
          <a:prstGeom prst="rect">
            <a:avLst/>
          </a:prstGeom>
          <a:noFill/>
        </p:spPr>
        <p:txBody>
          <a:bodyPr wrap="square" rtlCol="0">
            <a:spAutoFit/>
          </a:bodyPr>
          <a:lstStyle/>
          <a:p>
            <a:r>
              <a:rPr lang="ja-JP" altLang="ja-JP" sz="1200" dirty="0"/>
              <a:t>学部名；　　　　　　 　　</a:t>
            </a:r>
            <a:r>
              <a:rPr lang="ja-JP" altLang="en-US" sz="1200" dirty="0"/>
              <a:t>　　　</a:t>
            </a:r>
            <a:r>
              <a:rPr lang="ja-JP" altLang="ja-JP" sz="1200" dirty="0"/>
              <a:t>学科名：　　　　　　　</a:t>
            </a:r>
            <a:r>
              <a:rPr lang="ja-JP" altLang="en-US" sz="1200" dirty="0"/>
              <a:t>　　　　　</a:t>
            </a:r>
            <a:r>
              <a:rPr lang="ja-JP" altLang="ja-JP" sz="1200" dirty="0"/>
              <a:t>研究科</a:t>
            </a:r>
            <a:r>
              <a:rPr lang="en-US" altLang="ja-JP" sz="1200" dirty="0"/>
              <a:t>or</a:t>
            </a:r>
            <a:r>
              <a:rPr lang="ja-JP" altLang="ja-JP" sz="1200" dirty="0"/>
              <a:t>研究室名：　　　　　　　　　　　　　</a:t>
            </a:r>
          </a:p>
        </p:txBody>
      </p:sp>
      <p:cxnSp>
        <p:nvCxnSpPr>
          <p:cNvPr id="25" name="直線コネクタ 24">
            <a:extLst>
              <a:ext uri="{FF2B5EF4-FFF2-40B4-BE49-F238E27FC236}">
                <a16:creationId xmlns:a16="http://schemas.microsoft.com/office/drawing/2014/main" id="{420F01BC-CFBD-33E2-6689-63428E444F4E}"/>
              </a:ext>
            </a:extLst>
          </p:cNvPr>
          <p:cNvCxnSpPr/>
          <p:nvPr/>
        </p:nvCxnSpPr>
        <p:spPr>
          <a:xfrm>
            <a:off x="257339" y="8684181"/>
            <a:ext cx="6212324" cy="0"/>
          </a:xfrm>
          <a:prstGeom prst="line">
            <a:avLst/>
          </a:prstGeom>
          <a:ln/>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DB74FE0-BF64-03D4-4C6D-6A653649D756}"/>
              </a:ext>
            </a:extLst>
          </p:cNvPr>
          <p:cNvCxnSpPr/>
          <p:nvPr/>
        </p:nvCxnSpPr>
        <p:spPr>
          <a:xfrm>
            <a:off x="286266" y="9057719"/>
            <a:ext cx="6212324" cy="0"/>
          </a:xfrm>
          <a:prstGeom prst="line">
            <a:avLst/>
          </a:prstGeom>
          <a:ln/>
        </p:spPr>
        <p:style>
          <a:lnRef idx="1">
            <a:schemeClr val="dk1"/>
          </a:lnRef>
          <a:fillRef idx="0">
            <a:schemeClr val="dk1"/>
          </a:fillRef>
          <a:effectRef idx="0">
            <a:schemeClr val="dk1"/>
          </a:effectRef>
          <a:fontRef idx="minor">
            <a:schemeClr val="tx1"/>
          </a:fontRef>
        </p:style>
      </p:cxnSp>
      <p:pic>
        <p:nvPicPr>
          <p:cNvPr id="28" name="図 27">
            <a:extLst>
              <a:ext uri="{FF2B5EF4-FFF2-40B4-BE49-F238E27FC236}">
                <a16:creationId xmlns:a16="http://schemas.microsoft.com/office/drawing/2014/main" id="{D4D0A5A0-FC9B-90E0-7195-FB28F3C9CAFB}"/>
              </a:ext>
            </a:extLst>
          </p:cNvPr>
          <p:cNvPicPr>
            <a:picLocks noChangeAspect="1"/>
          </p:cNvPicPr>
          <p:nvPr/>
        </p:nvPicPr>
        <p:blipFill>
          <a:blip r:embed="rId3"/>
          <a:stretch>
            <a:fillRect/>
          </a:stretch>
        </p:blipFill>
        <p:spPr>
          <a:xfrm>
            <a:off x="228295" y="9240083"/>
            <a:ext cx="498101" cy="512108"/>
          </a:xfrm>
          <a:prstGeom prst="rect">
            <a:avLst/>
          </a:prstGeom>
        </p:spPr>
      </p:pic>
      <p:sp>
        <p:nvSpPr>
          <p:cNvPr id="29" name="テキスト ボックス 28">
            <a:extLst>
              <a:ext uri="{FF2B5EF4-FFF2-40B4-BE49-F238E27FC236}">
                <a16:creationId xmlns:a16="http://schemas.microsoft.com/office/drawing/2014/main" id="{3ECDD80D-7AE8-5A8E-87BD-7F590DFC27D7}"/>
              </a:ext>
            </a:extLst>
          </p:cNvPr>
          <p:cNvSpPr txBox="1"/>
          <p:nvPr/>
        </p:nvSpPr>
        <p:spPr>
          <a:xfrm>
            <a:off x="795300" y="9260386"/>
            <a:ext cx="1494320" cy="215444"/>
          </a:xfrm>
          <a:prstGeom prst="rect">
            <a:avLst/>
          </a:prstGeom>
          <a:noFill/>
        </p:spPr>
        <p:txBody>
          <a:bodyPr wrap="none" rtlCol="0">
            <a:spAutoFit/>
          </a:bodyPr>
          <a:lstStyle/>
          <a:p>
            <a:r>
              <a:rPr kumimoji="1" lang="ja-JP" altLang="en-US" sz="800" dirty="0"/>
              <a:t>大学生協洋書オンラインストア</a:t>
            </a:r>
          </a:p>
        </p:txBody>
      </p:sp>
      <p:sp>
        <p:nvSpPr>
          <p:cNvPr id="30" name="テキスト ボックス 29">
            <a:extLst>
              <a:ext uri="{FF2B5EF4-FFF2-40B4-BE49-F238E27FC236}">
                <a16:creationId xmlns:a16="http://schemas.microsoft.com/office/drawing/2014/main" id="{A20C0E6E-4F34-25AB-13CF-5E152B94D9B1}"/>
              </a:ext>
            </a:extLst>
          </p:cNvPr>
          <p:cNvSpPr txBox="1"/>
          <p:nvPr/>
        </p:nvSpPr>
        <p:spPr>
          <a:xfrm>
            <a:off x="702643" y="9513536"/>
            <a:ext cx="1826141" cy="215444"/>
          </a:xfrm>
          <a:prstGeom prst="rect">
            <a:avLst/>
          </a:prstGeom>
          <a:noFill/>
        </p:spPr>
        <p:txBody>
          <a:bodyPr wrap="none" rtlCol="0">
            <a:spAutoFit/>
          </a:bodyPr>
          <a:lstStyle/>
          <a:p>
            <a:r>
              <a:rPr kumimoji="1" lang="en-US" altLang="ja-JP" sz="800" dirty="0">
                <a:latin typeface="+mn-ea"/>
              </a:rPr>
              <a:t>https://yosho.univcoop.jp/BookShop/</a:t>
            </a:r>
            <a:endParaRPr kumimoji="1" lang="ja-JP" altLang="en-US" sz="800" dirty="0">
              <a:latin typeface="+mn-ea"/>
            </a:endParaRPr>
          </a:p>
        </p:txBody>
      </p:sp>
      <p:sp>
        <p:nvSpPr>
          <p:cNvPr id="32" name="テキスト ボックス 31">
            <a:extLst>
              <a:ext uri="{FF2B5EF4-FFF2-40B4-BE49-F238E27FC236}">
                <a16:creationId xmlns:a16="http://schemas.microsoft.com/office/drawing/2014/main" id="{8289FE18-3F2B-746F-B4A4-77F8B4A2EED7}"/>
              </a:ext>
            </a:extLst>
          </p:cNvPr>
          <p:cNvSpPr txBox="1"/>
          <p:nvPr/>
        </p:nvSpPr>
        <p:spPr>
          <a:xfrm>
            <a:off x="5997761" y="1666541"/>
            <a:ext cx="845644" cy="369332"/>
          </a:xfrm>
          <a:prstGeom prst="rect">
            <a:avLst/>
          </a:prstGeom>
          <a:noFill/>
        </p:spPr>
        <p:txBody>
          <a:bodyPr wrap="square" rtlCol="0">
            <a:spAutoFit/>
          </a:bodyPr>
          <a:lstStyle/>
          <a:p>
            <a:r>
              <a:rPr kumimoji="1" lang="en-US" altLang="ja-JP" sz="600" dirty="0">
                <a:latin typeface="+mn-ea"/>
              </a:rPr>
              <a:t>※</a:t>
            </a:r>
            <a:r>
              <a:rPr kumimoji="1" lang="ja-JP" altLang="en-US" sz="600" dirty="0">
                <a:latin typeface="+mn-ea"/>
              </a:rPr>
              <a:t>大学生協洋書オンラインストアの該当商品の</a:t>
            </a:r>
            <a:r>
              <a:rPr lang="ja-JP" altLang="en-US" sz="600" dirty="0">
                <a:latin typeface="+mn-ea"/>
              </a:rPr>
              <a:t>ページへ</a:t>
            </a:r>
            <a:endParaRPr kumimoji="1" lang="ja-JP" altLang="en-US" sz="600" dirty="0">
              <a:latin typeface="+mn-ea"/>
            </a:endParaRPr>
          </a:p>
        </p:txBody>
      </p:sp>
      <p:sp>
        <p:nvSpPr>
          <p:cNvPr id="5" name="テキスト ボックス 4">
            <a:extLst>
              <a:ext uri="{FF2B5EF4-FFF2-40B4-BE49-F238E27FC236}">
                <a16:creationId xmlns:a16="http://schemas.microsoft.com/office/drawing/2014/main" id="{75D70D60-E7F9-8FB0-9F12-18491C98F97E}"/>
              </a:ext>
            </a:extLst>
          </p:cNvPr>
          <p:cNvSpPr txBox="1"/>
          <p:nvPr/>
        </p:nvSpPr>
        <p:spPr>
          <a:xfrm>
            <a:off x="1121216" y="930028"/>
            <a:ext cx="4530406" cy="830997"/>
          </a:xfrm>
          <a:prstGeom prst="rect">
            <a:avLst/>
          </a:prstGeom>
          <a:noFill/>
        </p:spPr>
        <p:txBody>
          <a:bodyPr wrap="none" rtlCol="0">
            <a:spAutoFit/>
          </a:bodyPr>
          <a:lstStyle/>
          <a:p>
            <a:pPr algn="ctr"/>
            <a:r>
              <a:rPr kumimoji="1" lang="en-US" altLang="ja-JP" sz="2800" b="1" dirty="0">
                <a:latin typeface="+mn-ea"/>
              </a:rPr>
              <a:t>Artificial General Intelligence</a:t>
            </a:r>
          </a:p>
          <a:p>
            <a:pPr algn="ctr"/>
            <a:r>
              <a:rPr kumimoji="1" lang="en-US" altLang="ja-JP" sz="2000" b="1" dirty="0">
                <a:latin typeface="+mn-ea"/>
              </a:rPr>
              <a:t>(MIT Press Essential Knowledge) </a:t>
            </a:r>
            <a:endParaRPr kumimoji="1" lang="ja-JP" altLang="en-US" sz="2000" b="1" dirty="0">
              <a:latin typeface="+mn-ea"/>
            </a:endParaRPr>
          </a:p>
        </p:txBody>
      </p:sp>
      <p:sp>
        <p:nvSpPr>
          <p:cNvPr id="9" name="テキスト ボックス 8">
            <a:extLst>
              <a:ext uri="{FF2B5EF4-FFF2-40B4-BE49-F238E27FC236}">
                <a16:creationId xmlns:a16="http://schemas.microsoft.com/office/drawing/2014/main" id="{87140D20-BC0F-C89F-7AAA-BB4DA96B9913}"/>
              </a:ext>
            </a:extLst>
          </p:cNvPr>
          <p:cNvSpPr txBox="1"/>
          <p:nvPr/>
        </p:nvSpPr>
        <p:spPr>
          <a:xfrm>
            <a:off x="2915531" y="2173556"/>
            <a:ext cx="3922390" cy="4401205"/>
          </a:xfrm>
          <a:prstGeom prst="rect">
            <a:avLst/>
          </a:prstGeom>
          <a:noFill/>
        </p:spPr>
        <p:txBody>
          <a:bodyPr wrap="square">
            <a:spAutoFit/>
          </a:bodyPr>
          <a:lstStyle/>
          <a:p>
            <a:r>
              <a:rPr lang="en-US" altLang="ja-JP" sz="1000" dirty="0">
                <a:latin typeface="ＭＳ Ｐ明朝" panose="02020600040205080304" pitchFamily="18" charset="-128"/>
                <a:ea typeface="ＭＳ Ｐ明朝" panose="02020600040205080304" pitchFamily="18" charset="-128"/>
              </a:rPr>
              <a:t>How to make AI capable of general intelligence, and what such technology would mean for society.</a:t>
            </a:r>
          </a:p>
          <a:p>
            <a:endParaRPr lang="en-US" altLang="ja-JP" sz="1000" dirty="0">
              <a:latin typeface="ＭＳ Ｐ明朝" panose="02020600040205080304" pitchFamily="18" charset="-128"/>
              <a:ea typeface="ＭＳ Ｐ明朝" panose="02020600040205080304" pitchFamily="18" charset="-128"/>
            </a:endParaRPr>
          </a:p>
          <a:p>
            <a:r>
              <a:rPr lang="en-US" altLang="ja-JP" sz="1000" dirty="0">
                <a:latin typeface="ＭＳ Ｐ明朝" panose="02020600040205080304" pitchFamily="18" charset="-128"/>
                <a:ea typeface="ＭＳ Ｐ明朝" panose="02020600040205080304" pitchFamily="18" charset="-128"/>
              </a:rPr>
              <a:t>Artificial intelligence surrounds us. More and more of the systems and services you interact with every day are based on AI technology. Although some very recent AI systems are generalists to a degree, most AI is narrowly specific; that is, it can only do a single thing, in a single context. For example, your spellchecker can't do mathematics, and the world's best chess-playing program can't play Tetris. Human intelligence is different. We can solve a variety of tasks, including those we have not seen before. In Artificial General Intelligence, Julian </a:t>
            </a:r>
            <a:r>
              <a:rPr lang="en-US" altLang="ja-JP" sz="1000" dirty="0" err="1">
                <a:latin typeface="ＭＳ Ｐ明朝" panose="02020600040205080304" pitchFamily="18" charset="-128"/>
                <a:ea typeface="ＭＳ Ｐ明朝" panose="02020600040205080304" pitchFamily="18" charset="-128"/>
              </a:rPr>
              <a:t>Togelius</a:t>
            </a:r>
            <a:r>
              <a:rPr lang="en-US" altLang="ja-JP" sz="1000" dirty="0">
                <a:latin typeface="ＭＳ Ｐ明朝" panose="02020600040205080304" pitchFamily="18" charset="-128"/>
                <a:ea typeface="ＭＳ Ｐ明朝" panose="02020600040205080304" pitchFamily="18" charset="-128"/>
              </a:rPr>
              <a:t> explores technical approaches to developing more general artificial intelligence and asks what general AI would mean for human civilization.</a:t>
            </a:r>
          </a:p>
          <a:p>
            <a:endParaRPr lang="en-US" altLang="ja-JP" sz="1000" dirty="0">
              <a:latin typeface="ＭＳ Ｐ明朝" panose="02020600040205080304" pitchFamily="18" charset="-128"/>
              <a:ea typeface="ＭＳ Ｐ明朝" panose="02020600040205080304" pitchFamily="18" charset="-128"/>
            </a:endParaRPr>
          </a:p>
          <a:p>
            <a:r>
              <a:rPr lang="en-US" altLang="ja-JP" sz="1000" dirty="0" err="1">
                <a:latin typeface="ＭＳ Ｐ明朝" panose="02020600040205080304" pitchFamily="18" charset="-128"/>
                <a:ea typeface="ＭＳ Ｐ明朝" panose="02020600040205080304" pitchFamily="18" charset="-128"/>
              </a:rPr>
              <a:t>Togelius</a:t>
            </a:r>
            <a:r>
              <a:rPr lang="en-US" altLang="ja-JP" sz="1000" dirty="0">
                <a:latin typeface="ＭＳ Ｐ明朝" panose="02020600040205080304" pitchFamily="18" charset="-128"/>
                <a:ea typeface="ＭＳ Ｐ明朝" panose="02020600040205080304" pitchFamily="18" charset="-128"/>
              </a:rPr>
              <a:t> starts by giving examples of narrow AI that have superhuman performance in some way. Interestingly, there have been AI systems that are superhuman in some sense for more than half a century. He then discusses what it would mean to have general intelligence, by looking at definitions from psychology, ethology, and computer science. Next, he explores the two main families of technical approaches to developing more general artificial intelligence: foundation models through self-supervised learning, and open-ended learning in virtual environments. The final chapters of the book investigate potential artificial general intelligence beyond the strictly technical aspects. The questions discussed here investigate whether such general AI would be conscious, whether it would pose a risk to humanity, and how it might alter society.</a:t>
            </a:r>
            <a:endParaRPr lang="ja-JP" altLang="en-US" sz="1000" dirty="0">
              <a:latin typeface="ＭＳ Ｐ明朝" panose="02020600040205080304" pitchFamily="18" charset="-128"/>
              <a:ea typeface="ＭＳ Ｐ明朝" panose="02020600040205080304" pitchFamily="18" charset="-128"/>
            </a:endParaRPr>
          </a:p>
        </p:txBody>
      </p:sp>
      <p:pic>
        <p:nvPicPr>
          <p:cNvPr id="14" name="図 13">
            <a:extLst>
              <a:ext uri="{FF2B5EF4-FFF2-40B4-BE49-F238E27FC236}">
                <a16:creationId xmlns:a16="http://schemas.microsoft.com/office/drawing/2014/main" id="{31928DB1-F2E5-6305-B7C9-B2693C4E6CBE}"/>
              </a:ext>
            </a:extLst>
          </p:cNvPr>
          <p:cNvPicPr>
            <a:picLocks noChangeAspect="1"/>
          </p:cNvPicPr>
          <p:nvPr/>
        </p:nvPicPr>
        <p:blipFill>
          <a:blip r:embed="rId4"/>
          <a:stretch>
            <a:fillRect/>
          </a:stretch>
        </p:blipFill>
        <p:spPr>
          <a:xfrm>
            <a:off x="6108938" y="1078503"/>
            <a:ext cx="520767" cy="520767"/>
          </a:xfrm>
          <a:prstGeom prst="rect">
            <a:avLst/>
          </a:prstGeom>
        </p:spPr>
      </p:pic>
      <p:pic>
        <p:nvPicPr>
          <p:cNvPr id="17" name="図 16">
            <a:extLst>
              <a:ext uri="{FF2B5EF4-FFF2-40B4-BE49-F238E27FC236}">
                <a16:creationId xmlns:a16="http://schemas.microsoft.com/office/drawing/2014/main" id="{6FD09AA2-10BF-4239-48D9-F01D03A576A4}"/>
              </a:ext>
            </a:extLst>
          </p:cNvPr>
          <p:cNvPicPr>
            <a:picLocks noChangeAspect="1"/>
          </p:cNvPicPr>
          <p:nvPr/>
        </p:nvPicPr>
        <p:blipFill>
          <a:blip r:embed="rId5"/>
          <a:stretch>
            <a:fillRect/>
          </a:stretch>
        </p:blipFill>
        <p:spPr>
          <a:xfrm>
            <a:off x="477344" y="2711393"/>
            <a:ext cx="1544795" cy="21617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6D14E-BA4F-4283-841A-35C4F9B8D9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http://schemas.openxmlformats.org/package/2006/metadata/core-properties"/>
    <ds:schemaRef ds:uri="5a0e99c9-1fce-4171-961b-a0d116a432d6"/>
    <ds:schemaRef ds:uri="http://schemas.microsoft.com/office/infopath/2007/PartnerControls"/>
    <ds:schemaRef ds:uri="http://purl.org/dc/dcmitype/"/>
    <ds:schemaRef ds:uri="http://www.w3.org/XML/1998/namespace"/>
    <ds:schemaRef ds:uri="http://schemas.microsoft.com/office/2006/documentManagement/types"/>
    <ds:schemaRef ds:uri="http://schemas.microsoft.com/office/2006/metadata/properties"/>
    <ds:schemaRef ds:uri="e577983b-3559-4226-a562-3737c7d932ac"/>
    <ds:schemaRef ds:uri="http://purl.org/dc/terms/"/>
    <ds:schemaRef ds:uri="http://purl.org/dc/elements/1.1/"/>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2963</TotalTime>
  <Words>415</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333</cp:revision>
  <cp:lastPrinted>2017-12-20T10:20:52Z</cp:lastPrinted>
  <dcterms:created xsi:type="dcterms:W3CDTF">2014-05-01T03:32:24Z</dcterms:created>
  <dcterms:modified xsi:type="dcterms:W3CDTF">2024-07-17T01:05:31Z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